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80" r:id="rId9"/>
    <p:sldId id="265" r:id="rId10"/>
    <p:sldId id="281" r:id="rId11"/>
    <p:sldId id="266" r:id="rId12"/>
    <p:sldId id="282" r:id="rId13"/>
    <p:sldId id="267" r:id="rId14"/>
    <p:sldId id="268" r:id="rId15"/>
    <p:sldId id="283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2948-6943-4208-B2D6-C9A41548643E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EDAD-9044-4AFA-A868-5D184B246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МКОУ</a:t>
            </a:r>
            <a:r>
              <a:rPr lang="ru-RU" baseline="0" dirty="0" smtClean="0"/>
              <a:t> «</a:t>
            </a:r>
            <a:r>
              <a:rPr lang="ru-RU" baseline="0" dirty="0" err="1" smtClean="0"/>
              <a:t>Цветочненская</a:t>
            </a:r>
            <a:r>
              <a:rPr lang="ru-RU" baseline="0" dirty="0" smtClean="0"/>
              <a:t> СШ»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err="1" smtClean="0"/>
              <a:t>Инжиева</a:t>
            </a:r>
            <a:r>
              <a:rPr lang="ru-RU" baseline="0" dirty="0" smtClean="0"/>
              <a:t> Н.М. – классный руководитель 7-А класса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 – это совокупность установленных и охраняемых государственной властью норм</a:t>
            </a:r>
            <a:r>
              <a:rPr lang="ru-RU" baseline="0" dirty="0" smtClean="0"/>
              <a:t> и правил, которые регулируют отношения между людьми. С. Ожегов</a:t>
            </a:r>
          </a:p>
          <a:p>
            <a:r>
              <a:rPr lang="ru-RU" baseline="0" dirty="0" smtClean="0"/>
              <a:t>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Обязанность – это круг действий,</a:t>
            </a:r>
            <a:r>
              <a:rPr lang="ru-RU" baseline="0" dirty="0" smtClean="0"/>
              <a:t> возложенных на человека и обязательных для выполнения.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из нас</a:t>
            </a:r>
            <a:r>
              <a:rPr lang="ru-RU" baseline="0" dirty="0" smtClean="0"/>
              <a:t> должен знать свои права и уметь их защищать.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Ребята,</a:t>
            </a:r>
            <a:r>
              <a:rPr lang="ru-RU" baseline="0" dirty="0" smtClean="0"/>
              <a:t> в чем отличие прав и обязанностей?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Конвенция – это международный договор, соглашение по определенному вопросу с взаимными обязательствами.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Права ребенка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EDAD-9044-4AFA-A868-5D184B246BE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6600" dirty="0" smtClean="0"/>
              <a:t>Права и обязанности детей»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algn="l">
              <a:spcBef>
                <a:spcPts val="0"/>
              </a:spcBef>
              <a:buClrTx/>
              <a:buSzTx/>
              <a:defRPr/>
            </a:pPr>
            <a:endParaRPr lang="ru-RU" dirty="0" smtClean="0"/>
          </a:p>
          <a:p>
            <a:pPr marR="0" algn="l">
              <a:spcBef>
                <a:spcPts val="0"/>
              </a:spcBef>
              <a:buClrTx/>
              <a:buSzTx/>
              <a:defRPr/>
            </a:pPr>
            <a:endParaRPr lang="ru-RU" dirty="0" smtClean="0"/>
          </a:p>
          <a:p>
            <a:pPr marR="0" algn="ctr">
              <a:spcBef>
                <a:spcPts val="0"/>
              </a:spcBef>
              <a:buClrTx/>
              <a:buSzTx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Цветочненская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СШ»</a:t>
            </a:r>
          </a:p>
          <a:p>
            <a:pPr marR="0" algn="ctr">
              <a:spcBef>
                <a:spcPts val="0"/>
              </a:spcBef>
              <a:buClrTx/>
              <a:buSzTx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Инжиева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Н.М. – классный руководитель 7-А класса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5"/>
            <a:ext cx="67151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11.Право на жизнь с родителями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12.Право на достоинство личности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13.Право на неприкосновенность частной жизни, личную и семейную тайну, защиту своей чести и доброго имени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14.Право на неприкосновенность жилища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15.Право избирать и быть избранным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16.Право на участие в правосудии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17.Право на медицинскую помощь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18.Право на отдых, досуг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Учащиеся имеют право: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1. На защиту и уважение достоинства и неприкосновенность личности.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 На неприкосновенность личной собственности и тайну переписки.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Свободно выражать свое мнение, искать, получать и передавать информацию и идеи любого рода в корректной форме, не ущемляя права и достоинства учителя и других учеников.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На свободную форму одежды, соответствующую Уставу школы (деловой костюм).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5. На создание клубов, секций, кружков и других объединений по интересам, а также общественных организаций.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6. На свободное посещение мероприятий, не предусмотренных учебным планом.</a:t>
            </a:r>
          </a:p>
          <a:p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51344"/>
            <a:ext cx="55721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7. На предварительное уведомление о контрольной работе.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8. На одну контрольную работу в течение одного дня.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9. На получение информации от администрации, учителей, органов самоуправления, касающейся успеваемости и поведения.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10. На объективную оценку своих знаний и умений.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11. На отдых во время перемен и каникул.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12. Обратиться к педагогическому совету с просьбой о переводе в другой класс с различным уровнем обучения и другим профилем.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13. На охрану здоровья и медицинское обслуживание в пределах школы.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14. На получение дополнительных (в т.ч. платных) образовательных услуг.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		</a:t>
            </a:r>
            <a:r>
              <a:rPr lang="ru-RU" sz="2000" b="1" dirty="0" smtClean="0">
                <a:solidFill>
                  <a:srgbClr val="FF0000"/>
                </a:solidFill>
              </a:rPr>
              <a:t>Учащиеся обязаны: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1. Соблюдать правила внутреннего распорядка и Устава школы.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2. Подчиняться обоснованным требованиям педагогов и администрации.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3. Поддерживать чистоту в классе и на рабочем месте, бережно относиться к имуществу школы, возмещать причиненный ущерб.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4. Уважительно относиться друг к другу, не оскорблять личное достоинство учителей, работников школы, учащихся, родителей, посетителей.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5. Иметь все необходимое (учебные пособия, канцелярские принадлежности) для работы на уроках.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6. Приходить на занятия не мене, чем за 5 минут до начала урока.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7. Добросовестно исполнять обязанность дежурного.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8. Соблюдать тишину во время уроков.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9. Приходить на занятия в одежде, отвечающей стилю «деловой костюм» (неприемлемой является одежда ярких и пестрых расцветок, экстравагантного покроя, отвлекающая учащихся и педагогов от учебного процесса); иметь сменную обувь.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51344"/>
            <a:ext cx="692948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«Петя и его права»</a:t>
            </a:r>
          </a:p>
          <a:p>
            <a:endParaRPr lang="ru-RU" dirty="0" smtClean="0"/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Семья</a:t>
            </a:r>
            <a:r>
              <a:rPr lang="ru-RU" sz="2000" dirty="0" smtClean="0"/>
              <a:t>: бабушка вяжет, мама пишет, папа смотрит телевизор. Забегает сын Петя. </a:t>
            </a:r>
          </a:p>
          <a:p>
            <a:r>
              <a:rPr lang="ru-RU" sz="2000" b="1" dirty="0" smtClean="0"/>
              <a:t>Сын: </a:t>
            </a:r>
            <a:r>
              <a:rPr lang="ru-RU" sz="2000" dirty="0" smtClean="0"/>
              <a:t>- Мам, так кушать хочется! Скорей дай поесть. </a:t>
            </a:r>
          </a:p>
          <a:p>
            <a:r>
              <a:rPr lang="ru-RU" sz="2000" b="1" dirty="0" smtClean="0"/>
              <a:t>Мать: </a:t>
            </a:r>
            <a:r>
              <a:rPr lang="ru-RU" sz="2000" dirty="0" smtClean="0"/>
              <a:t>- С грязными руками за стол?! Помой руки! </a:t>
            </a:r>
          </a:p>
          <a:p>
            <a:r>
              <a:rPr lang="ru-RU" sz="2000" b="1" dirty="0" smtClean="0"/>
              <a:t>Сын: </a:t>
            </a:r>
            <a:r>
              <a:rPr lang="ru-RU" sz="2000" dirty="0" smtClean="0"/>
              <a:t>- Это насилие над личностью! Мы сегодня с Конвенцией о правах ребёнка знакомились!</a:t>
            </a:r>
          </a:p>
          <a:p>
            <a:r>
              <a:rPr lang="ru-RU" sz="2000" b="1" dirty="0" smtClean="0"/>
              <a:t>Бабушка: </a:t>
            </a:r>
            <a:r>
              <a:rPr lang="ru-RU" sz="2000" dirty="0" smtClean="0"/>
              <a:t>- Петенька, сходи в аптеку за лекарством, что-то давление поднялось. </a:t>
            </a:r>
          </a:p>
          <a:p>
            <a:r>
              <a:rPr lang="ru-RU" sz="2000" b="1" dirty="0" smtClean="0"/>
              <a:t>Сын: </a:t>
            </a:r>
            <a:r>
              <a:rPr lang="ru-RU" sz="2000" dirty="0" smtClean="0"/>
              <a:t>- Бабуль, не имеешь права эксплуатировать ребёнка.  Спасибо, я так наелся. </a:t>
            </a:r>
          </a:p>
          <a:p>
            <a:r>
              <a:rPr lang="ru-RU" sz="2000" b="1" dirty="0" smtClean="0"/>
              <a:t>Мать: </a:t>
            </a:r>
            <a:r>
              <a:rPr lang="ru-RU" sz="2000" dirty="0" smtClean="0"/>
              <a:t>- Помой посуду, сынок. </a:t>
            </a:r>
          </a:p>
          <a:p>
            <a:r>
              <a:rPr lang="ru-RU" sz="2000" b="1" dirty="0" smtClean="0"/>
              <a:t>Сын: </a:t>
            </a:r>
            <a:r>
              <a:rPr lang="ru-RU" sz="2000" dirty="0" smtClean="0"/>
              <a:t>- Не имеешь права использовать детский труд, мамочка.</a:t>
            </a:r>
          </a:p>
          <a:p>
            <a:r>
              <a:rPr lang="ru-RU" sz="2000" b="1" dirty="0" smtClean="0"/>
              <a:t>Отец: </a:t>
            </a:r>
            <a:r>
              <a:rPr lang="ru-RU" sz="2000" dirty="0" smtClean="0"/>
              <a:t>- Выключай телевизор и садись за уроки, иначе я тебя отлуплю! </a:t>
            </a:r>
          </a:p>
          <a:p>
            <a:r>
              <a:rPr lang="ru-RU" sz="2000" b="1" dirty="0" smtClean="0"/>
              <a:t>Сын: </a:t>
            </a:r>
            <a:r>
              <a:rPr lang="ru-RU" sz="2000" dirty="0" smtClean="0"/>
              <a:t>- Это проявление жестокости, папа.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66843"/>
            <a:ext cx="72866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Мы сегодня с Вами поговорили о правах и узнали, что у детей, как и у взрослых есть права и обязанности.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Какие документы защищают ваши права?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Куда вы можете обратиться, если будут нарушены ваши права?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- Каким правом вы пользуетесь сейчас, сидя за партами в школе?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 Именно это право – </a:t>
            </a:r>
            <a:r>
              <a:rPr lang="ru-RU" sz="2400" dirty="0" err="1" smtClean="0">
                <a:solidFill>
                  <a:srgbClr val="002060"/>
                </a:solidFill>
              </a:rPr>
              <a:t>право</a:t>
            </a:r>
            <a:r>
              <a:rPr lang="ru-RU" sz="2400" dirty="0" smtClean="0">
                <a:solidFill>
                  <a:srgbClr val="002060"/>
                </a:solidFill>
              </a:rPr>
              <a:t> на образование позволило вам познакомиться с правами ребенка. А книги помогут вам лучше понять их. Читайте книги, в них вы найдете полезные советы, в том числе о том, как защитить свои права.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571744"/>
            <a:ext cx="6940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78581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4400" dirty="0" smtClean="0">
                <a:solidFill>
                  <a:srgbClr val="FF0000"/>
                </a:solidFill>
              </a:rPr>
              <a:t>Право</a:t>
            </a:r>
            <a:r>
              <a:rPr lang="ru-RU" sz="4400" dirty="0" smtClean="0"/>
              <a:t> – </a:t>
            </a:r>
            <a:r>
              <a:rPr lang="ru-RU" sz="4400" dirty="0" smtClean="0">
                <a:solidFill>
                  <a:srgbClr val="002060"/>
                </a:solidFill>
              </a:rPr>
              <a:t>это совокупность установленных и охраняемых государственной властью норм и правил, которые регулируют отношения между людьми.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            </a:t>
            </a:r>
          </a:p>
          <a:p>
            <a:r>
              <a:rPr lang="ru-RU" sz="4400" dirty="0" smtClean="0"/>
              <a:t>                                </a:t>
            </a:r>
            <a:r>
              <a:rPr lang="ru-RU" sz="4400" dirty="0" smtClean="0">
                <a:solidFill>
                  <a:srgbClr val="FF0000"/>
                </a:solidFill>
              </a:rPr>
              <a:t>С. Ожегов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857232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4800" dirty="0" smtClean="0">
                <a:solidFill>
                  <a:srgbClr val="FF0000"/>
                </a:solidFill>
              </a:rPr>
              <a:t>Обязанность </a:t>
            </a:r>
            <a:r>
              <a:rPr lang="ru-RU" sz="4800" dirty="0" smtClean="0">
                <a:solidFill>
                  <a:srgbClr val="002060"/>
                </a:solidFill>
              </a:rPr>
              <a:t>– это круг действий, возложенных на человека и обязательных для выполнения.</a:t>
            </a:r>
          </a:p>
          <a:p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                                                                   				С. Ожегов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357299"/>
            <a:ext cx="52863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Каждый из нас должен знать свои права и уметь их защищать!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428868"/>
            <a:ext cx="79296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Ребята, в чем отличие прав и обязанностей?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92867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Права ребёнка </a:t>
            </a:r>
            <a:r>
              <a:rPr lang="ru-RU" sz="2400" dirty="0" smtClean="0">
                <a:solidFill>
                  <a:srgbClr val="002060"/>
                </a:solidFill>
              </a:rPr>
              <a:t>– свод прав детей, зафиксированных в международных документах по правам ребёнка.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	На международном и национальном уровне существует множество специальных актов о правах ребёнка. Основным актом о правах ребёнка на международном уровне является Конвенция о правах ребёнка, принятая 20 ноября 1989 г. – это документ о правах ребёнка из 54 статей. Все права, входящие в Конвенцию, распространяются на всех детей. </a:t>
            </a:r>
          </a:p>
          <a:p>
            <a:r>
              <a:rPr lang="ru-RU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Конвенция </a:t>
            </a:r>
            <a:r>
              <a:rPr lang="ru-RU" sz="2400" dirty="0" smtClean="0">
                <a:solidFill>
                  <a:srgbClr val="002060"/>
                </a:solidFill>
              </a:rPr>
              <a:t>– это международный договор, соглашение по определенному вопросу со взаимными обязательствами.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14422"/>
            <a:ext cx="635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FF0000"/>
                </a:solidFill>
              </a:rPr>
              <a:t>Как вы думаете, до </a:t>
            </a:r>
            <a:r>
              <a:rPr lang="ru-RU" sz="3200" dirty="0" smtClean="0">
                <a:solidFill>
                  <a:srgbClr val="FF0000"/>
                </a:solidFill>
              </a:rPr>
              <a:t>скольки </a:t>
            </a:r>
            <a:r>
              <a:rPr lang="ru-RU" sz="3200" dirty="0" smtClean="0">
                <a:solidFill>
                  <a:srgbClr val="FF0000"/>
                </a:solidFill>
              </a:rPr>
              <a:t>лет, согласно Конвенции ООН, человек считается ребёнком?</a:t>
            </a:r>
          </a:p>
          <a:p>
            <a:endParaRPr lang="ru-RU" sz="3200" dirty="0" smtClean="0"/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- до 14 лет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- до 16 лет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- до 18 лет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- до 21 года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85860"/>
            <a:ext cx="62865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Согласно Конвенции о правах ребёнка, ребёнок – это лицо, не достигшее восемнадцати лет.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Права ребенка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1. Право на свободу и личную неприкосновенность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 Право на жизни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Право на защиту от безработицы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Право на свободный выбор языка общения, воспитания, обучения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5. Право на свободу мысли и слова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6. Право на личную собственность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7. Право на получение информации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8. Право на имя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9. Право на мирные собрания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10.Право на образование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633</Words>
  <PresentationFormat>Экран (4:3)</PresentationFormat>
  <Paragraphs>107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«Права и обязанности детей»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«Права и обязанности детей»</dc:title>
  <dc:creator>Джемиль</dc:creator>
  <cp:lastModifiedBy>учитель</cp:lastModifiedBy>
  <cp:revision>12</cp:revision>
  <dcterms:created xsi:type="dcterms:W3CDTF">2015-10-15T17:49:32Z</dcterms:created>
  <dcterms:modified xsi:type="dcterms:W3CDTF">2015-11-05T14:14:13Z</dcterms:modified>
</cp:coreProperties>
</file>